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embeddedFontLst>
    <p:embeddedFont>
      <p:font typeface="Petrona"/>
      <p:regular r:id="rId27"/>
    </p:embeddedFont>
    <p:embeddedFont>
      <p:font typeface="Petrona"/>
      <p:regular r:id="rId28"/>
    </p:embeddedFont>
    <p:embeddedFont>
      <p:font typeface="Petrona"/>
      <p:regular r:id="rId29"/>
    </p:embeddedFont>
    <p:embeddedFont>
      <p:font typeface="Petrona"/>
      <p:regular r:id="rId30"/>
    </p:embeddedFont>
    <p:embeddedFont>
      <p:font typeface="Inter"/>
      <p:regular r:id="rId31"/>
    </p:embeddedFont>
    <p:embeddedFont>
      <p:font typeface="Inter"/>
      <p:regular r:id="rId32"/>
    </p:embeddedFont>
    <p:embeddedFont>
      <p:font typeface="Inter"/>
      <p:regular r:id="rId33"/>
    </p:embeddedFont>
    <p:embeddedFont>
      <p:font typeface="Inter"/>
      <p:regular r:id="rId3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27" Type="http://schemas.openxmlformats.org/officeDocument/2006/relationships/font" Target="fonts/font1.fntdata"/><Relationship Id="rId28" Type="http://schemas.openxmlformats.org/officeDocument/2006/relationships/font" Target="fonts/font2.fntdata"/><Relationship Id="rId29" Type="http://schemas.openxmlformats.org/officeDocument/2006/relationships/font" Target="fonts/font3.fntdata"/><Relationship Id="rId30" Type="http://schemas.openxmlformats.org/officeDocument/2006/relationships/font" Target="fonts/font4.fntdata"/><Relationship Id="rId31" Type="http://schemas.openxmlformats.org/officeDocument/2006/relationships/font" Target="fonts/font5.fntdata"/><Relationship Id="rId32" Type="http://schemas.openxmlformats.org/officeDocument/2006/relationships/font" Target="fonts/font6.fntdata"/><Relationship Id="rId33" Type="http://schemas.openxmlformats.org/officeDocument/2006/relationships/font" Target="fonts/font7.fntdata"/><Relationship Id="rId3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1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svg"/><Relationship Id="rId5" Type="http://schemas.openxmlformats.org/officeDocument/2006/relationships/image" Target="../media/image-20-5.png"/><Relationship Id="rId6" Type="http://schemas.openxmlformats.org/officeDocument/2006/relationships/image" Target="../media/image-20-6.png"/><Relationship Id="rId7" Type="http://schemas.openxmlformats.org/officeDocument/2006/relationships/image" Target="../media/image-20-7.svg"/><Relationship Id="rId8" Type="http://schemas.openxmlformats.org/officeDocument/2006/relationships/slideLayout" Target="../slideLayouts/slideLayout21.xml"/><Relationship Id="rId9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ilpoint/" TargetMode="External"/><Relationship Id="rId5" Type="http://schemas.openxmlformats.org/officeDocument/2006/relationships/hyperlink" Target="https://id.atlassian.com/manage-profile/security/api-tokens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6" Type="http://schemas.openxmlformats.org/officeDocument/2006/relationships/image" Target="../media/image-4-4.png"/><Relationship Id="rId7" Type="http://schemas.openxmlformats.org/officeDocument/2006/relationships/image" Target="../media/image-4-5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7160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Boosting Developer Productivity via Atlassian APIs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459736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Streamlining the software development lifecycle through intelligent API integration and AI-assisted coding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15553"/>
            <a:ext cx="1158692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Using Copilot to Summarise Confluence Content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787723"/>
            <a:ext cx="5602962" cy="56029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888480" y="1743075"/>
            <a:ext cx="695563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Once we've extracted Confluence documentation, GitHub Copilot becomes an invaluable tool for generating concise summaries and extracting key requirements.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888480" y="2874288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process involves: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888480" y="337042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Feeding extracted content into your development environment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88480" y="3757374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Copilot Chat to analyse and summarise lengthy documentation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888480" y="4144327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Extracting actionable requirements and technical specifications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888480" y="4531281"/>
            <a:ext cx="6955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Generating structured outputs suitable for Jira ticket creation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88480" y="5027414"/>
            <a:ext cx="69556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Copilot's understanding of technical context ensures summaries capture nuances that simple text processing might miss.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7614"/>
            <a:ext cx="1048214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Leveraging Jira as Your Specification Source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15722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Requirements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992148" y="4352568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Jira tickets contain detailed acceptance criteria, technical constraints, and user stories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2915722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5339715" y="4352568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specs via API and feed them to Copilot as context for code generation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2915722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Delivery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9687282" y="4352568"/>
            <a:ext cx="395085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update ticket status and link commits back to issues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793790" y="5726787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creates a closed loop where specifications drive development, and progress updates flow back automatically, maintaining traceability throughout the software lifecycle.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699"/>
            <a:ext cx="6974324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Extracting Jira Specifications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29226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Jira API provides comprehensive access to issue data, enabling automated extraction of specifications that serve as the foundation for development work.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780949"/>
            <a:ext cx="3679031" cy="2474833"/>
          </a:xfrm>
          <a:prstGeom prst="roundRect">
            <a:avLst>
              <a:gd name="adj" fmla="val 443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30" y="3780949"/>
            <a:ext cx="91440" cy="2474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83588" y="4002167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Query Construction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083588" y="4446865"/>
            <a:ext cx="31680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JQL (Jira Query Language) to precisely target relevant issues. Filter by project, sprint, assignee, or custom fields to retrieve exactly what you need.</a:t>
            </a:r>
            <a:endParaRPr lang="en-US" sz="1550" dirty="0"/>
          </a:p>
        </p:txBody>
      </p:sp>
      <p:sp>
        <p:nvSpPr>
          <p:cNvPr id="9" name="Shape 5"/>
          <p:cNvSpPr/>
          <p:nvPr/>
        </p:nvSpPr>
        <p:spPr>
          <a:xfrm>
            <a:off x="4671179" y="3780949"/>
            <a:ext cx="3679031" cy="2474833"/>
          </a:xfrm>
          <a:prstGeom prst="roundRect">
            <a:avLst>
              <a:gd name="adj" fmla="val 4434"/>
            </a:avLst>
          </a:prstGeom>
          <a:solidFill>
            <a:srgbClr val="0C0524">
              <a:alpha val="95000"/>
            </a:srgbClr>
          </a:solidFill>
          <a:ln w="22860">
            <a:solidFill>
              <a:srgbClr val="48367C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319" y="3780949"/>
            <a:ext cx="91440" cy="24748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60977" y="4002167"/>
            <a:ext cx="2657356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Relationship Tracking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4960977" y="4446865"/>
            <a:ext cx="316801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Preserve links between issues, subtasks, and dependencies. This context helps Copilot understand the broader scope of your implementation.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3988" y="325874"/>
            <a:ext cx="484810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Running the Jira Extraction Script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73988" y="951667"/>
            <a:ext cx="13682424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 extract information from Jira tickets using the script, execute the following command in your terminal:</a:t>
            </a:r>
            <a:endParaRPr lang="en-US" sz="900" dirty="0"/>
          </a:p>
        </p:txBody>
      </p:sp>
      <p:sp>
        <p:nvSpPr>
          <p:cNvPr id="4" name="Shape 2"/>
          <p:cNvSpPr/>
          <p:nvPr/>
        </p:nvSpPr>
        <p:spPr>
          <a:xfrm>
            <a:off x="473988" y="1274445"/>
            <a:ext cx="13682424" cy="367189"/>
          </a:xfrm>
          <a:prstGeom prst="roundRect">
            <a:avLst>
              <a:gd name="adj" fmla="val 13556"/>
            </a:avLst>
          </a:prstGeom>
          <a:solidFill>
            <a:srgbClr val="191231"/>
          </a:solidFill>
          <a:ln/>
        </p:spPr>
      </p:sp>
      <p:sp>
        <p:nvSpPr>
          <p:cNvPr id="5" name="Shape 3"/>
          <p:cNvSpPr/>
          <p:nvPr/>
        </p:nvSpPr>
        <p:spPr>
          <a:xfrm>
            <a:off x="468154" y="1274445"/>
            <a:ext cx="13694093" cy="367189"/>
          </a:xfrm>
          <a:prstGeom prst="roundRect">
            <a:avLst>
              <a:gd name="adj" fmla="val 4842"/>
            </a:avLst>
          </a:prstGeom>
          <a:solidFill>
            <a:srgbClr val="191231"/>
          </a:solidFill>
          <a:ln/>
        </p:spPr>
      </p:sp>
      <p:sp>
        <p:nvSpPr>
          <p:cNvPr id="6" name="Text 4"/>
          <p:cNvSpPr/>
          <p:nvPr/>
        </p:nvSpPr>
        <p:spPr>
          <a:xfrm>
            <a:off x="586621" y="1363266"/>
            <a:ext cx="13457158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fetch_jira_ticket.py RAOTM-183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88" y="1774865"/>
            <a:ext cx="13682424" cy="775335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73988" y="9705975"/>
            <a:ext cx="2488763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9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39791" y="1609487"/>
            <a:ext cx="6550819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Original Format in Jira Web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1560" y="2657594"/>
            <a:ext cx="490728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7699" y="2478167"/>
            <a:ext cx="7634883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Extracted Content in Markdown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7740" y="3526274"/>
            <a:ext cx="5074920" cy="2225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817"/>
            <a:ext cx="615291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Integration Workflow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3770" y="1675924"/>
            <a:ext cx="22860" cy="5925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4" name="Shape 2"/>
          <p:cNvSpPr/>
          <p:nvPr/>
        </p:nvSpPr>
        <p:spPr>
          <a:xfrm>
            <a:off x="6519505" y="1887736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5" name="Shape 3"/>
          <p:cNvSpPr/>
          <p:nvPr/>
        </p:nvSpPr>
        <p:spPr>
          <a:xfrm>
            <a:off x="7091958" y="1675924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158930" y="1703844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5"/>
          <p:cNvSpPr/>
          <p:nvPr/>
        </p:nvSpPr>
        <p:spPr>
          <a:xfrm>
            <a:off x="3394829" y="1744147"/>
            <a:ext cx="292810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 Confluence Docs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793790" y="2188845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Retrieve relevant documentation and technical specifications using the Confluence API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5582" y="3078361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0" name="Shape 8"/>
          <p:cNvSpPr/>
          <p:nvPr/>
        </p:nvSpPr>
        <p:spPr>
          <a:xfrm>
            <a:off x="7091958" y="286654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158930" y="2894469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450" dirty="0"/>
          </a:p>
        </p:txBody>
      </p:sp>
      <p:sp>
        <p:nvSpPr>
          <p:cNvPr id="12" name="Text 10"/>
          <p:cNvSpPr/>
          <p:nvPr/>
        </p:nvSpPr>
        <p:spPr>
          <a:xfrm>
            <a:off x="8307467" y="2934772"/>
            <a:ext cx="37785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Summarise with Github Copilot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307467" y="3379470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GitHub Copilot to analyse content, generate summaries, and identify key requirements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519505" y="4104680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91958" y="3892868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158930" y="3920788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450" dirty="0"/>
          </a:p>
        </p:txBody>
      </p:sp>
      <p:sp>
        <p:nvSpPr>
          <p:cNvPr id="17" name="Text 15"/>
          <p:cNvSpPr/>
          <p:nvPr/>
        </p:nvSpPr>
        <p:spPr>
          <a:xfrm>
            <a:off x="3717965" y="3961090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Fetch Jira Specs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793790" y="4405789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Pull detailed issue specifications that define implementation requirements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5582" y="5131118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91958" y="491930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58930" y="4947225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450" dirty="0"/>
          </a:p>
        </p:txBody>
      </p:sp>
      <p:sp>
        <p:nvSpPr>
          <p:cNvPr id="22" name="Text 20"/>
          <p:cNvSpPr/>
          <p:nvPr/>
        </p:nvSpPr>
        <p:spPr>
          <a:xfrm>
            <a:off x="8307467" y="4987528"/>
            <a:ext cx="2682597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Context-Aware Coding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8307467" y="5432227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Feed specifications to Copilot as context for generating implementation code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519505" y="6157555"/>
            <a:ext cx="595313" cy="22860"/>
          </a:xfrm>
          <a:prstGeom prst="roundRect">
            <a:avLst>
              <a:gd name="adj" fmla="val 364651"/>
            </a:avLst>
          </a:prstGeom>
          <a:solidFill>
            <a:srgbClr val="48367C"/>
          </a:solidFill>
          <a:ln/>
        </p:spPr>
      </p:sp>
      <p:sp>
        <p:nvSpPr>
          <p:cNvPr id="25" name="Shape 23"/>
          <p:cNvSpPr/>
          <p:nvPr/>
        </p:nvSpPr>
        <p:spPr>
          <a:xfrm>
            <a:off x="7091958" y="5945743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158930" y="5973663"/>
            <a:ext cx="312539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2450" dirty="0"/>
          </a:p>
        </p:txBody>
      </p:sp>
      <p:sp>
        <p:nvSpPr>
          <p:cNvPr id="27" name="Text 25"/>
          <p:cNvSpPr/>
          <p:nvPr/>
        </p:nvSpPr>
        <p:spPr>
          <a:xfrm>
            <a:off x="2840474" y="6013966"/>
            <a:ext cx="348245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Update &amp; Link (coming soon)</a:t>
            </a:r>
            <a:endParaRPr lang="en-US" sz="2050" dirty="0"/>
          </a:p>
        </p:txBody>
      </p:sp>
      <p:sp>
        <p:nvSpPr>
          <p:cNvPr id="28" name="Text 26"/>
          <p:cNvSpPr/>
          <p:nvPr/>
        </p:nvSpPr>
        <p:spPr>
          <a:xfrm>
            <a:off x="793790" y="6458664"/>
            <a:ext cx="552914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Automatically update Jira with progress and link commits back to issues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37617"/>
            <a:ext cx="8352711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Common Challenges and Solutions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3512" y="2109787"/>
            <a:ext cx="3099911" cy="30999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30924" y="543294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Rate Limiting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93790" y="5956935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Hitting rate limits during bulk operations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6453068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 exponential backoff, batch requests efficiently, and cache responses where appropriate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976" y="2109787"/>
            <a:ext cx="3125153" cy="31251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36368" y="5458182"/>
            <a:ext cx="3336369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Copilot Context Limitations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564874" y="5982176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Limited context window for large specifications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7564874" y="6478310"/>
            <a:ext cx="62793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Break specs into logical chunks and provide targeted context for each coding session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6504" y="416957"/>
            <a:ext cx="5790009" cy="4974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Previous Sharing on CI Pipeline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04" y="1217652"/>
            <a:ext cx="13417391" cy="73330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6504" y="8721209"/>
            <a:ext cx="1341739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1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569" y="512564"/>
            <a:ext cx="4958834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5569" y="1613297"/>
            <a:ext cx="6342340" cy="63423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110" y="1589961"/>
            <a:ext cx="2935605" cy="366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What's Next?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550110" y="2143244"/>
            <a:ext cx="634234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intersection of API automation and AI-assisted development continues to evolve rapidly. Future enhancements might include: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110" y="2907387"/>
            <a:ext cx="634234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the Claude Code and Jira MCP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0110" y="3270766"/>
            <a:ext cx="634234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Requirement Analysis: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AI tools that spot unclear requirements and recommend improvements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0110" y="3932396"/>
            <a:ext cx="6342340" cy="596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Test Generation: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Copilot creating comprehensive test suites directly from Jira acceptance criteria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8591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Overview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793790" y="2463522"/>
            <a:ext cx="970335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From Documentation to implementation</a:t>
            </a:r>
            <a:endParaRPr lang="en-US" sz="4100" dirty="0"/>
          </a:p>
        </p:txBody>
      </p:sp>
      <p:sp>
        <p:nvSpPr>
          <p:cNvPr id="4" name="Text 2"/>
          <p:cNvSpPr/>
          <p:nvPr/>
        </p:nvSpPr>
        <p:spPr>
          <a:xfrm>
            <a:off x="793790" y="3591044"/>
            <a:ext cx="62793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software development demands efficiency at every stage. This presentation explores a powerful workflow that bridges documentation, specification, and implementation through intelligent automation.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5039797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We'll examine how Atlassian APIs enable seamless data extraction from Confluence and Jira, whilst GitHub Copilot transforms specifications into production-ready code.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4874" y="359104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the end of this session, you'll understand how to: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564874" y="408717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 and process Confluence documentation automatically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4874" y="4474131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Leverage Jira as your single source of truth for specifications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4874" y="4861084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Accelerate development with AI-assisted coding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3969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Start Building Your Automation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93790" y="2874169"/>
            <a:ext cx="3679031" cy="4081343"/>
          </a:xfrm>
          <a:prstGeom prst="roundRect">
            <a:avLst>
              <a:gd name="adj" fmla="val 22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68" y="3080147"/>
            <a:ext cx="595313" cy="595313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479" y="3243739"/>
            <a:ext cx="267891" cy="2678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9768" y="387381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Get Started Today</a:t>
            </a:r>
            <a:endParaRPr lang="en-US" sz="2050" dirty="0"/>
          </a:p>
        </p:txBody>
      </p:sp>
      <p:sp>
        <p:nvSpPr>
          <p:cNvPr id="8" name="Text 3"/>
          <p:cNvSpPr/>
          <p:nvPr/>
        </p:nvSpPr>
        <p:spPr>
          <a:xfrm>
            <a:off x="999768" y="4318516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Request API access via SailPoint</a:t>
            </a:r>
            <a:endParaRPr lang="en-US" sz="1550" dirty="0"/>
          </a:p>
        </p:txBody>
      </p:sp>
      <p:sp>
        <p:nvSpPr>
          <p:cNvPr id="9" name="Text 4"/>
          <p:cNvSpPr/>
          <p:nvPr/>
        </p:nvSpPr>
        <p:spPr>
          <a:xfrm>
            <a:off x="999768" y="5023009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your token at id.atlassian.com</a:t>
            </a:r>
            <a:endParaRPr lang="en-US" sz="1550" dirty="0"/>
          </a:p>
        </p:txBody>
      </p:sp>
      <p:sp>
        <p:nvSpPr>
          <p:cNvPr id="10" name="Text 5"/>
          <p:cNvSpPr/>
          <p:nvPr/>
        </p:nvSpPr>
        <p:spPr>
          <a:xfrm>
            <a:off x="999768" y="5727502"/>
            <a:ext cx="32670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a simple extraction script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999768" y="6114455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Copilot for summaries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4671179" y="2874169"/>
            <a:ext cx="3679031" cy="4081343"/>
          </a:xfrm>
          <a:prstGeom prst="roundRect">
            <a:avLst>
              <a:gd name="adj" fmla="val 2266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157" y="3080147"/>
            <a:ext cx="595313" cy="595313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0868" y="3243739"/>
            <a:ext cx="267891" cy="267891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77157" y="3873818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Join the Community</a:t>
            </a:r>
            <a:endParaRPr lang="en-US" sz="2050" dirty="0"/>
          </a:p>
        </p:txBody>
      </p:sp>
      <p:sp>
        <p:nvSpPr>
          <p:cNvPr id="16" name="Text 9"/>
          <p:cNvSpPr/>
          <p:nvPr/>
        </p:nvSpPr>
        <p:spPr>
          <a:xfrm>
            <a:off x="4877157" y="4318516"/>
            <a:ext cx="3267075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with other developers implementing similar workflows. Share learnings, troubleshoot challenges, and discover new automation possibilities together.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0113"/>
            <a:ext cx="11202472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Foundation: Understanding Atlassian APIs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93790" y="2908221"/>
            <a:ext cx="4215289" cy="2920484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768" y="3114199"/>
            <a:ext cx="595313" cy="595313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3479" y="3277791"/>
            <a:ext cx="267891" cy="2678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99768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Confluence API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999768" y="4352568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RESTful interface for accessing pages, spaces, and content. Supports rich querying, content manipulation, and metadata extraction.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5207437" y="2908221"/>
            <a:ext cx="4215408" cy="2920484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415" y="3114199"/>
            <a:ext cx="595313" cy="59531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126" y="3277791"/>
            <a:ext cx="267891" cy="2678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13415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Jira API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5413415" y="4352568"/>
            <a:ext cx="380345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access to issues, projects, workflows, and custom fields. Enables automation of ticket management and reporting.</a:t>
            </a:r>
            <a:endParaRPr lang="en-US" sz="1550" dirty="0"/>
          </a:p>
        </p:txBody>
      </p:sp>
      <p:sp>
        <p:nvSpPr>
          <p:cNvPr id="13" name="Shape 7"/>
          <p:cNvSpPr/>
          <p:nvPr/>
        </p:nvSpPr>
        <p:spPr>
          <a:xfrm>
            <a:off x="9621203" y="2908221"/>
            <a:ext cx="4215289" cy="2920484"/>
          </a:xfrm>
          <a:prstGeom prst="roundRect">
            <a:avLst>
              <a:gd name="adj" fmla="val 2854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7181" y="3114199"/>
            <a:ext cx="595313" cy="595313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90892" y="3277791"/>
            <a:ext cx="267891" cy="26789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27181" y="390786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Authentication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827181" y="4352568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Token-based authentication ensuring secure, programmatic access to your Atlassian resources without compromising credentials.</a:t>
            </a:r>
            <a:endParaRPr lang="en-US" sz="1550" dirty="0"/>
          </a:p>
        </p:txBody>
      </p:sp>
      <p:sp>
        <p:nvSpPr>
          <p:cNvPr id="18" name="Text 10"/>
          <p:cNvSpPr/>
          <p:nvPr/>
        </p:nvSpPr>
        <p:spPr>
          <a:xfrm>
            <a:off x="793790" y="605194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Both APIs provide robust, well-documented endpoints that form the backbone of our development workflow. 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4823" y="493990"/>
            <a:ext cx="7707154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Setting Up API Access: Your First Steps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204823" y="1942148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23" y="2224445"/>
            <a:ext cx="7707154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04823" y="2359938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Request Access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204823" y="2762369"/>
            <a:ext cx="770715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yourself to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ACG-All-Atlassian-Macquarie-API-Users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via 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SailPoint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04823" y="3363992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823" y="3627477"/>
            <a:ext cx="7707154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04823" y="3781782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Generate Token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204823" y="4184213"/>
            <a:ext cx="7707154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Visit </a:t>
            </a:r>
            <a:pPr algn="l" indent="0" marL="0">
              <a:lnSpc>
                <a:spcPts val="2250"/>
              </a:lnSpc>
              <a:buNone/>
            </a:pPr>
            <a:r>
              <a:rPr lang="en-US" sz="1400" b="1" u="sng" dirty="0">
                <a:solidFill>
                  <a:srgbClr val="876CD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id.atlassian.com/manage-profile/security/api-tokens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create your personal API token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6204823" y="5073253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823" y="5318760"/>
            <a:ext cx="7707154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204823" y="5491043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Token Storage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204823" y="5893475"/>
            <a:ext cx="770715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tokens securely using environment variables 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6204823" y="6495098"/>
            <a:ext cx="179546" cy="22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823" y="6722745"/>
            <a:ext cx="7707154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204823" y="6912888"/>
            <a:ext cx="235767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 Connection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204823" y="7315319"/>
            <a:ext cx="770715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 your setup with a simple API call to confirm authentication works correctly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3810"/>
            <a:ext cx="7383780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Extracting Confluence Content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101096"/>
            <a:ext cx="4253032" cy="390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Building Your Extraction Tool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2690098"/>
            <a:ext cx="76320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Confluence API provides powerful endpoints for content retrieval. Our extraction tool leverages these to programmatically access documentation, technical specifications, and knowledge base articles.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82131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capabilities include: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93790" y="431744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Batch retrieval of pages from specific spaces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704398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Content filtering by labels, authors, or modification dates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091351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Extraction of rich text, attachments, and inline comments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478304"/>
            <a:ext cx="76320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history tracking for audit trails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5974437"/>
            <a:ext cx="763202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tool handles pagination automatically, ensuring complete data retrieval regardless of content volume.</a:t>
            </a:r>
            <a:endParaRPr lang="en-US" sz="15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7543" y="2125980"/>
            <a:ext cx="4926568" cy="4926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0957"/>
            <a:ext cx="9658588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Calling the Confluence Extraction Script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03906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section outlines how to use the Confluence API extraction script with various command-line options for efficient content retrieval. The script is designed for flexible operation, allowing for full re-fetches, test runs, and resumable extractions.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2971800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Usage Pattern</a:t>
            </a:r>
            <a:endParaRPr lang="en-US" sz="3250" dirty="0"/>
          </a:p>
        </p:txBody>
      </p:sp>
      <p:sp>
        <p:nvSpPr>
          <p:cNvPr id="5" name="Shape 3"/>
          <p:cNvSpPr/>
          <p:nvPr/>
        </p:nvSpPr>
        <p:spPr>
          <a:xfrm>
            <a:off x="793790" y="3790474"/>
            <a:ext cx="13042821" cy="615196"/>
          </a:xfrm>
          <a:prstGeom prst="roundRect">
            <a:avLst>
              <a:gd name="adj" fmla="val 13550"/>
            </a:avLst>
          </a:prstGeom>
          <a:solidFill>
            <a:srgbClr val="191231"/>
          </a:solidFill>
          <a:ln/>
        </p:spPr>
      </p:sp>
      <p:sp>
        <p:nvSpPr>
          <p:cNvPr id="6" name="Shape 4"/>
          <p:cNvSpPr/>
          <p:nvPr/>
        </p:nvSpPr>
        <p:spPr>
          <a:xfrm>
            <a:off x="783908" y="3790474"/>
            <a:ext cx="13062585" cy="615196"/>
          </a:xfrm>
          <a:prstGeom prst="roundRect">
            <a:avLst>
              <a:gd name="adj" fmla="val 4839"/>
            </a:avLst>
          </a:prstGeom>
          <a:solidFill>
            <a:srgbClr val="191231"/>
          </a:solidFill>
          <a:ln/>
        </p:spPr>
      </p:sp>
      <p:sp>
        <p:nvSpPr>
          <p:cNvPr id="7" name="Text 5"/>
          <p:cNvSpPr/>
          <p:nvPr/>
        </p:nvSpPr>
        <p:spPr>
          <a:xfrm>
            <a:off x="982266" y="3939302"/>
            <a:ext cx="1266586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Usage: python fetch_confluence_pages.py [OPTIONS]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4703326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Available Options</a:t>
            </a:r>
            <a:endParaRPr lang="en-US" sz="3250" dirty="0"/>
          </a:p>
        </p:txBody>
      </p:sp>
      <p:sp>
        <p:nvSpPr>
          <p:cNvPr id="9" name="Text 7"/>
          <p:cNvSpPr/>
          <p:nvPr/>
        </p:nvSpPr>
        <p:spPr>
          <a:xfrm>
            <a:off x="793790" y="552200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--force, -f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Re-fetch all pages, even if they already exist in the database, overwriting previous data.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93790" y="606278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--test, -t [N]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Activate test mode. The script will stop after fetching a specified number of pages (N). If N is not provided, it defaults to 10 pages.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692110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--help, -h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Display the help message, detailing all available options and their descriptions.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0567"/>
            <a:ext cx="6740485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Confluence Script Examples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411135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Practical Examples</a:t>
            </a:r>
            <a:endParaRPr lang="en-US" sz="3250" dirty="0"/>
          </a:p>
        </p:txBody>
      </p:sp>
      <p:sp>
        <p:nvSpPr>
          <p:cNvPr id="4" name="Shape 2"/>
          <p:cNvSpPr/>
          <p:nvPr/>
        </p:nvSpPr>
        <p:spPr>
          <a:xfrm>
            <a:off x="793790" y="3229808"/>
            <a:ext cx="13042821" cy="1885355"/>
          </a:xfrm>
          <a:prstGeom prst="roundRect">
            <a:avLst>
              <a:gd name="adj" fmla="val 4421"/>
            </a:avLst>
          </a:prstGeom>
          <a:solidFill>
            <a:srgbClr val="191231"/>
          </a:solidFill>
          <a:ln/>
        </p:spPr>
      </p:sp>
      <p:sp>
        <p:nvSpPr>
          <p:cNvPr id="5" name="Shape 3"/>
          <p:cNvSpPr/>
          <p:nvPr/>
        </p:nvSpPr>
        <p:spPr>
          <a:xfrm>
            <a:off x="783908" y="3229808"/>
            <a:ext cx="13062585" cy="1885355"/>
          </a:xfrm>
          <a:prstGeom prst="roundRect">
            <a:avLst>
              <a:gd name="adj" fmla="val 1579"/>
            </a:avLst>
          </a:prstGeom>
          <a:solidFill>
            <a:srgbClr val="191231"/>
          </a:solidFill>
          <a:ln/>
        </p:spPr>
      </p:sp>
      <p:sp>
        <p:nvSpPr>
          <p:cNvPr id="6" name="Text 4"/>
          <p:cNvSpPr/>
          <p:nvPr/>
        </p:nvSpPr>
        <p:spPr>
          <a:xfrm>
            <a:off x="982266" y="3378637"/>
            <a:ext cx="12665869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fetch_confluence_pages.py                           # Performs a normal, resumable fetch, skipping existing pages.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fetch_confluence_pages.py --test                    # Runs in test mode, fetching the default of 10 pages.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fetch_confluence_pages.py --test 25                 # Runs in test mode, fetching a specific count of 25 pages.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fetch_confluence_pages.py --force                   # Forces the script to re-fetch and overwrite all pages.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fetch_confluence_pages.py --force --test 5          # Forces a re-fetch of all pages, but stops after 5 pages in test mode.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5412819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endParaRPr lang="en-US" sz="3250" dirty="0"/>
          </a:p>
        </p:txBody>
      </p:sp>
      <p:sp>
        <p:nvSpPr>
          <p:cNvPr id="8" name="Text 6"/>
          <p:cNvSpPr/>
          <p:nvPr/>
        </p:nvSpPr>
        <p:spPr>
          <a:xfrm>
            <a:off x="793790" y="623149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5954"/>
            <a:ext cx="7483316" cy="651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Structure: Pages to Files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93790" y="2093476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After successful extraction, Confluence content is systematically organised into a clean, intuitive folder and file structure on your local system or designated storage.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224689"/>
            <a:ext cx="62793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Confluence space becomes a distinct folder, containing all its associated pages and attachments, making content easily navigable and accessible outside the Confluence environment.</a:t>
            </a:r>
            <a:endParaRPr lang="en-US" sz="15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4874" y="2138124"/>
            <a:ext cx="4675108" cy="316384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5748457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7930" y="586620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Structured Folders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537930" y="6310908"/>
            <a:ext cx="5653207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Confluence space is mapped to a dedicated folder, ensuring a logical grouping of content for efficient retrieval and management.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9144" y="5748457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83285" y="5866209"/>
            <a:ext cx="260496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XML Export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183285" y="6310908"/>
            <a:ext cx="565332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Pages are exported as XML files, preserving their rich structure, metadata, and versioning details crucial for programmatic processing and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2861"/>
            <a:ext cx="7556421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Optional Step: Converting to Markdown Format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93790" y="3533061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optional step uses the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xml_to_markdown.py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script to convert extracted Confluence XML files into a clean Markdown format.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391382"/>
            <a:ext cx="7556421" cy="1905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conversion enhances readability and compatibility with various documentation platforms. A valid OpenAI API access key is required for this functionality, but its provision and management are outside the scope of this presentation.</a:t>
            </a:r>
            <a:endParaRPr lang="en-US" sz="1550" dirty="0"/>
          </a:p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highlight>
                  <a:srgbClr val="19123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xml_to_markdown.py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2025-12-17T11:47:32Z</dcterms:created>
  <dcterms:modified xsi:type="dcterms:W3CDTF">2025-12-17T11:47:32Z</dcterms:modified>
</cp:coreProperties>
</file>